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1868" r:id="rId2"/>
    <p:sldId id="1866" r:id="rId3"/>
    <p:sldId id="1867" r:id="rId4"/>
    <p:sldId id="1840" r:id="rId5"/>
    <p:sldId id="1841" r:id="rId6"/>
    <p:sldId id="1842" r:id="rId7"/>
    <p:sldId id="1889" r:id="rId8"/>
    <p:sldId id="1888" r:id="rId9"/>
    <p:sldId id="1843" r:id="rId10"/>
    <p:sldId id="1885" r:id="rId11"/>
    <p:sldId id="1869" r:id="rId12"/>
    <p:sldId id="1886" r:id="rId13"/>
    <p:sldId id="1887" r:id="rId14"/>
    <p:sldId id="1894" r:id="rId15"/>
    <p:sldId id="1890" r:id="rId16"/>
    <p:sldId id="1891" r:id="rId17"/>
    <p:sldId id="1882" r:id="rId18"/>
    <p:sldId id="1884" r:id="rId19"/>
    <p:sldId id="1879" r:id="rId20"/>
  </p:sldIdLst>
  <p:sldSz cx="12192000" cy="6858000"/>
  <p:notesSz cx="6858000" cy="9144000"/>
  <p:defaultTextStyle>
    <a:defPPr>
      <a:defRPr lang="en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1"/>
    <p:restoredTop sz="95897"/>
  </p:normalViewPr>
  <p:slideViewPr>
    <p:cSldViewPr snapToGrid="0" snapToObjects="1">
      <p:cViewPr varScale="1">
        <p:scale>
          <a:sx n="125" d="100"/>
          <a:sy n="125" d="100"/>
        </p:scale>
        <p:origin x="1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75F02-D6A5-7443-A351-53F52DB6C652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1DFEA-B9C9-AF4E-8919-C144B5EF962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7016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7560649797_0_2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g7560649797_0_2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D8CE1-E45E-5547-BEA9-2755B24E6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64B93F-588C-824E-A97C-6E7E9A020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6ADF0-C161-3443-8577-2B5979E00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F5986-2600-EF43-A6AE-49549CE0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662AF-7171-7B49-9AEA-2DD5CBD7C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8859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92B1-DC27-5A44-A865-31FB7E3F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FE6A9-0EF2-7C49-B360-45A36CBD0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2EFA5-A441-DB46-BD7F-0E4384AE2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E6689-B898-5B48-9A34-DFF0BCCE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59718-B775-2B48-A5A0-FF6C75F1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0562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0E87A3-8356-1044-B616-9FB012210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A3549-95C6-604A-B749-AA0775DA1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2B381-7730-F142-8E0A-A1273F9AB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8D5FE-63B7-7D45-AAB1-ED45D97D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D3C51-6726-0A4F-B0D8-CE0E986B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6428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3716FD7-248D-4D2C-9ECF-238121608F6C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9125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" type="title">
  <p:cSld name="Bas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1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F285-5BE3-104D-A299-710522E5E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FD061-AD06-C34D-8CE0-6C6FEAA8C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82C3F-DB7F-DF43-B910-76A8FE7D3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B0BE8-652D-D847-AE3D-B9B8A248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6E1B3-37BF-5B44-AAC4-58855BBD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9243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34FF1-4109-354E-8CA5-C0C069F8D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B90BD-26D9-9B42-BFA6-8325BFE0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6ED7A-0C9F-5E40-A372-25B800AE7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557BE-B06B-E641-A911-AF840EEAF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02FB0-3741-D64D-BA03-73395E77C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817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3988-138D-7F41-A0D7-20783B97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DE44-772A-574F-AA29-7F9592FA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48968-6658-0841-88A9-70A91AA3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592FF-4DCF-3F41-94A3-E812C8677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72F53-C675-AD45-BB74-C528C3A9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2B427-0100-F647-8D30-EA2940F64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5887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AE88A-BCAB-9D4B-A557-02E18BCEC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CC9CD-F740-3E47-A169-9877B2B13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D567E-DD4D-B344-9063-1FED1E914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6D0098-AA79-A649-B138-40F2FC5A0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C61AD7-1CF1-AC4C-AAAD-FB26BFC5B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1B3274-54A9-5841-988F-DF5D75C6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0D68F-EC5F-994A-B3A4-FC8545DA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3D6EB-19B1-F64D-BE03-4EE32365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5973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05434-1478-434E-A1C4-266A02774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1BA91-0268-D641-A80D-994766B6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C184F-5FE8-154C-8098-D84DEC839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66DF6-CA61-494A-BB3D-0AE4B38E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6034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33A806-5E7A-2840-BB8A-1C4547CF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E9A5D-B772-9C41-9DEC-F26CE216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DD1F7-F4AC-C24C-B135-089CD774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3801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9DC04-367B-2840-BB7F-C7FBC4E6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16A1-D463-E945-A64C-0232497F2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FE3AC-F4B6-C54C-9C9C-27A85BEE7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E97FD-F8CC-8743-8D56-5711A57AE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7473A-7988-1149-B4E7-DEC3EA45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A51CF-119D-0446-AD5F-047AB544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1305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C79D1-A2D0-8446-A2E5-37F519EB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2600C9-E535-7E4A-86C0-C9703090C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4FD81-EBE2-C344-86AF-3BDA4885A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ACA0A-FA87-754B-A3D7-25A93B7EE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9736D-D6CD-834E-BE07-A7371636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1199E-EE12-404C-81DE-CF7058C01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6455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07F1A0-8FE7-3344-9050-B4428DE1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C0A1F-265E-0F4A-B212-478A009F2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B7C47-FEFA-FA4F-A4BC-D9C0EE7C2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E3A57-39CD-EE4F-8701-3FAC300F31E1}" type="datetimeFigureOut">
              <a:rPr lang="en-AE" smtClean="0"/>
              <a:t>17/09/2023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BEEAD-F154-E44E-9803-A903D3420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266E2-A54B-6B46-985C-22DD46974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639FD-098A-5B40-8EFE-F39614FBE9E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684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7" Type="http://schemas.openxmlformats.org/officeDocument/2006/relationships/audio" Target="NUL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98;p15">
            <a:extLst>
              <a:ext uri="{FF2B5EF4-FFF2-40B4-BE49-F238E27FC236}">
                <a16:creationId xmlns:a16="http://schemas.microsoft.com/office/drawing/2014/main" id="{A3DA0AEF-6148-49B6-9BA2-24E4C218D7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2566" y="4996544"/>
            <a:ext cx="1054434" cy="129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7;p15">
            <a:extLst>
              <a:ext uri="{FF2B5EF4-FFF2-40B4-BE49-F238E27FC236}">
                <a16:creationId xmlns:a16="http://schemas.microsoft.com/office/drawing/2014/main" id="{F29C9D4B-27FB-4FCE-9516-1815FEA59E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315" y="4200771"/>
            <a:ext cx="1659927" cy="248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8BD522-9772-4A26-9AB7-3C6BFAD16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2" y="1344262"/>
            <a:ext cx="673709" cy="47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2" name="Picture 71" descr="A picture containing person&#10;&#10;Description automatically generated">
            <a:extLst>
              <a:ext uri="{FF2B5EF4-FFF2-40B4-BE49-F238E27FC236}">
                <a16:creationId xmlns:a16="http://schemas.microsoft.com/office/drawing/2014/main" id="{E569834C-E311-4651-9106-38F44CCEF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1" y="449251"/>
            <a:ext cx="67370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3" name="Table 38">
            <a:extLst>
              <a:ext uri="{FF2B5EF4-FFF2-40B4-BE49-F238E27FC236}">
                <a16:creationId xmlns:a16="http://schemas.microsoft.com/office/drawing/2014/main" id="{1E9DC1F1-CB0B-4EBE-80D1-724ACD5ECC81}"/>
              </a:ext>
            </a:extLst>
          </p:cNvPr>
          <p:cNvGraphicFramePr>
            <a:graphicFrameLocks noGrp="1"/>
          </p:cNvGraphicFramePr>
          <p:nvPr/>
        </p:nvGraphicFramePr>
        <p:xfrm>
          <a:off x="548516" y="445319"/>
          <a:ext cx="673709" cy="60669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709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8815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16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69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906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5" name="Oval 74">
            <a:extLst>
              <a:ext uri="{FF2B5EF4-FFF2-40B4-BE49-F238E27FC236}">
                <a16:creationId xmlns:a16="http://schemas.microsoft.com/office/drawing/2014/main" id="{D246FE2C-3881-4633-8C9C-910FADDB385D}"/>
              </a:ext>
            </a:extLst>
          </p:cNvPr>
          <p:cNvSpPr/>
          <p:nvPr/>
        </p:nvSpPr>
        <p:spPr>
          <a:xfrm>
            <a:off x="8290230" y="3236627"/>
            <a:ext cx="447409" cy="520618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dirty="0"/>
          </a:p>
        </p:txBody>
      </p:sp>
      <p:sp>
        <p:nvSpPr>
          <p:cNvPr id="3" name="Google Shape;36;p4">
            <a:extLst>
              <a:ext uri="{FF2B5EF4-FFF2-40B4-BE49-F238E27FC236}">
                <a16:creationId xmlns:a16="http://schemas.microsoft.com/office/drawing/2014/main" id="{C9F43C2F-5BBC-FDA0-B584-5088A93898B5}"/>
              </a:ext>
            </a:extLst>
          </p:cNvPr>
          <p:cNvSpPr/>
          <p:nvPr/>
        </p:nvSpPr>
        <p:spPr>
          <a:xfrm>
            <a:off x="1343384" y="368921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marL="0" algn="ctr" defTabSz="914400" rtl="0" eaLnBrk="1" latinLnBrk="0" hangingPunct="1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7;p4">
            <a:extLst>
              <a:ext uri="{FF2B5EF4-FFF2-40B4-BE49-F238E27FC236}">
                <a16:creationId xmlns:a16="http://schemas.microsoft.com/office/drawing/2014/main" id="{7BC072B6-77CF-6E96-E000-BDAA438D5A22}"/>
              </a:ext>
            </a:extLst>
          </p:cNvPr>
          <p:cNvSpPr/>
          <p:nvPr/>
        </p:nvSpPr>
        <p:spPr>
          <a:xfrm>
            <a:off x="4248863" y="368921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marL="0" algn="ctr" defTabSz="914400" rtl="1" eaLnBrk="1" latinLnBrk="0" hangingPunct="1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8;p4">
            <a:extLst>
              <a:ext uri="{FF2B5EF4-FFF2-40B4-BE49-F238E27FC236}">
                <a16:creationId xmlns:a16="http://schemas.microsoft.com/office/drawing/2014/main" id="{A413970D-D734-A787-1DF5-8895FF92A169}"/>
              </a:ext>
            </a:extLst>
          </p:cNvPr>
          <p:cNvSpPr/>
          <p:nvPr/>
        </p:nvSpPr>
        <p:spPr>
          <a:xfrm>
            <a:off x="1343384" y="3654518"/>
            <a:ext cx="54074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marL="0" algn="ctr" defTabSz="914400" rtl="1" eaLnBrk="1" latinLnBrk="0" hangingPunct="1"/>
            <a:r>
              <a:rPr lang="ar-AE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إِذَا آمَنْتَ بِنَفْسِكَ آمَنَ النَّاسُ بِكَ، وَإِذا تَفاءَلْتَ بعَمَلكَ، تَفاءَلَ النّاسُ مِنْ حَوْلِكَ، وَحَقَّقوا أهدافهم.</a:t>
            </a:r>
          </a:p>
          <a:p>
            <a:pPr marL="0" algn="r" defTabSz="914400" rtl="1" eaLnBrk="1" latinLnBrk="0" hangingPunct="1"/>
            <a:r>
              <a:rPr lang="ar-AE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algn="r" defTabSz="914400" rtl="1" eaLnBrk="1" latinLnBrk="0" hangingPunct="1"/>
            <a:r>
              <a:rPr lang="ar-A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صاحب السمو الشَّيْخُ مُحَمَّد بن راشد آل مكتوم  .</a:t>
            </a: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9;p4">
            <a:extLst>
              <a:ext uri="{FF2B5EF4-FFF2-40B4-BE49-F238E27FC236}">
                <a16:creationId xmlns:a16="http://schemas.microsoft.com/office/drawing/2014/main" id="{980610A4-62D4-E0A9-1A3E-5CF633AB5D9B}"/>
              </a:ext>
            </a:extLst>
          </p:cNvPr>
          <p:cNvSpPr/>
          <p:nvPr/>
        </p:nvSpPr>
        <p:spPr>
          <a:xfrm>
            <a:off x="1523007" y="206717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3200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7" name="Google Shape;40;p4">
            <a:extLst>
              <a:ext uri="{FF2B5EF4-FFF2-40B4-BE49-F238E27FC236}">
                <a16:creationId xmlns:a16="http://schemas.microsoft.com/office/drawing/2014/main" id="{4C9BD07D-C542-978C-10F7-88E3945DAA2F}"/>
              </a:ext>
            </a:extLst>
          </p:cNvPr>
          <p:cNvSpPr/>
          <p:nvPr/>
        </p:nvSpPr>
        <p:spPr>
          <a:xfrm>
            <a:off x="4428485" y="172507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8" name="Google Shape;41;p4">
            <a:extLst>
              <a:ext uri="{FF2B5EF4-FFF2-40B4-BE49-F238E27FC236}">
                <a16:creationId xmlns:a16="http://schemas.microsoft.com/office/drawing/2014/main" id="{62E7FBC9-ED18-61B1-9227-87FE02E4C1E6}"/>
              </a:ext>
            </a:extLst>
          </p:cNvPr>
          <p:cNvSpPr/>
          <p:nvPr/>
        </p:nvSpPr>
        <p:spPr>
          <a:xfrm>
            <a:off x="1523007" y="3458104"/>
            <a:ext cx="4953068" cy="442060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حِكْمَة الأسبوع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9" name="Google Shape;42;p4">
            <a:extLst>
              <a:ext uri="{FF2B5EF4-FFF2-40B4-BE49-F238E27FC236}">
                <a16:creationId xmlns:a16="http://schemas.microsoft.com/office/drawing/2014/main" id="{44A5A5A9-F1A6-6A33-8CE3-785D13759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2309775"/>
              </p:ext>
            </p:extLst>
          </p:nvPr>
        </p:nvGraphicFramePr>
        <p:xfrm>
          <a:off x="7738183" y="368921"/>
          <a:ext cx="3768401" cy="399405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8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8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3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3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3150">
                <a:tc gridSpan="7">
                  <a:txBody>
                    <a:bodyPr/>
                    <a:lstStyle/>
                    <a:p>
                      <a:pPr marL="0" lvl="0" indent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4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سبتمبر</a:t>
                      </a:r>
                      <a:endParaRPr sz="4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127">
                <a:tc>
                  <a:txBody>
                    <a:bodyPr/>
                    <a:lstStyle/>
                    <a:p>
                      <a:pPr marL="0" marR="0" lvl="0" indent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9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5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4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56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8CE93F-34EA-C3DC-A2D3-1A03380E968A}"/>
              </a:ext>
            </a:extLst>
          </p:cNvPr>
          <p:cNvSpPr txBox="1"/>
          <p:nvPr/>
        </p:nvSpPr>
        <p:spPr>
          <a:xfrm>
            <a:off x="4703194" y="1371600"/>
            <a:ext cx="1894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ar-SA" sz="4400" dirty="0">
                <a:solidFill>
                  <a:schemeClr val="bg1"/>
                </a:solidFill>
                <a:cs typeface="(AH) Manal Black" pitchFamily="2" charset="-78"/>
              </a:rPr>
              <a:t>الأثنين</a:t>
            </a:r>
            <a:endParaRPr lang="en-US" sz="4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FB1E4-5D5D-D48F-2512-9D2AFDE19C58}"/>
              </a:ext>
            </a:extLst>
          </p:cNvPr>
          <p:cNvSpPr txBox="1"/>
          <p:nvPr/>
        </p:nvSpPr>
        <p:spPr>
          <a:xfrm>
            <a:off x="1685451" y="1558409"/>
            <a:ext cx="20361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800" b="1" dirty="0">
                <a:solidFill>
                  <a:schemeClr val="bg1"/>
                </a:solidFill>
              </a:rPr>
              <a:t>17/9/2023</a:t>
            </a:r>
            <a:endParaRPr lang="ar-SA" sz="2800" b="1" dirty="0">
              <a:solidFill>
                <a:schemeClr val="bg1"/>
              </a:solidFill>
            </a:endParaRPr>
          </a:p>
          <a:p>
            <a:pPr algn="ctr" rtl="1"/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2EEB7B-11FE-46A1-998B-EDFE4E87C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4" y="4132162"/>
            <a:ext cx="608157" cy="352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 picture containing person&#10;&#10;Description automatically generated">
            <a:extLst>
              <a:ext uri="{FF2B5EF4-FFF2-40B4-BE49-F238E27FC236}">
                <a16:creationId xmlns:a16="http://schemas.microsoft.com/office/drawing/2014/main" id="{3D034AD0-BAD6-4C8B-944E-13BB11D21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6" y="461122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C6907F77-7434-4F6B-9191-0D5836583A80}"/>
              </a:ext>
            </a:extLst>
          </p:cNvPr>
          <p:cNvGraphicFramePr>
            <a:graphicFrameLocks noGrp="1"/>
          </p:cNvGraphicFramePr>
          <p:nvPr/>
        </p:nvGraphicFramePr>
        <p:xfrm>
          <a:off x="484315" y="46112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ADD6315-4964-B200-7ACB-055DF18AC392}"/>
              </a:ext>
            </a:extLst>
          </p:cNvPr>
          <p:cNvSpPr txBox="1">
            <a:spLocks/>
          </p:cNvSpPr>
          <p:nvPr/>
        </p:nvSpPr>
        <p:spPr>
          <a:xfrm>
            <a:off x="2726872" y="3291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ctr" rtl="1">
              <a:buFont typeface="Wingdings" pitchFamily="2" charset="2"/>
              <a:buChar char="ü"/>
            </a:pPr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جودة إنجازات الطلبة 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1_Minute_Timer_with_Music_for_Kids!_Countdown_Timer_1_Minute_with">
            <a:hlinkClick r:id="" action="ppaction://media"/>
            <a:extLst>
              <a:ext uri="{FF2B5EF4-FFF2-40B4-BE49-F238E27FC236}">
                <a16:creationId xmlns:a16="http://schemas.microsoft.com/office/drawing/2014/main" id="{F22EAFC7-76BC-CCEF-1B81-8016265FA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7522" y="1472100"/>
            <a:ext cx="5516955" cy="4707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994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196805-FC1E-4D54-A00C-F84C0D83B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0" y="3527158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CCC916B2-F6E1-4293-822D-9AEE0555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6" y="427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Table 38">
            <a:extLst>
              <a:ext uri="{FF2B5EF4-FFF2-40B4-BE49-F238E27FC236}">
                <a16:creationId xmlns:a16="http://schemas.microsoft.com/office/drawing/2014/main" id="{BA096297-B7DE-4419-B69E-5BD20DADA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881670"/>
              </p:ext>
            </p:extLst>
          </p:nvPr>
        </p:nvGraphicFramePr>
        <p:xfrm>
          <a:off x="500309" y="427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BA7C4F3-F30B-22FE-400D-A9B3B88105FE}"/>
              </a:ext>
            </a:extLst>
          </p:cNvPr>
          <p:cNvSpPr txBox="1"/>
          <p:nvPr/>
        </p:nvSpPr>
        <p:spPr>
          <a:xfrm>
            <a:off x="7888690" y="208160"/>
            <a:ext cx="40829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defTabSz="914400" rtl="1" eaLnBrk="1" latinLnBrk="0" hangingPunct="1">
              <a:buFont typeface="Arial" panose="020B0604020202020204" pitchFamily="34" charset="0"/>
              <a:buChar char="•"/>
            </a:pPr>
            <a:r>
              <a:rPr lang="ar-SA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نفتح كتاب النشاط </a:t>
            </a:r>
            <a:endParaRPr lang="en-AE" sz="4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5C6934-C207-4D22-1BC9-2283A29DBFED}"/>
              </a:ext>
            </a:extLst>
          </p:cNvPr>
          <p:cNvSpPr txBox="1"/>
          <p:nvPr/>
        </p:nvSpPr>
        <p:spPr>
          <a:xfrm>
            <a:off x="8901852" y="2180731"/>
            <a:ext cx="2056670" cy="76944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 </a:t>
            </a:r>
            <a:r>
              <a:rPr lang="ar-AE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screenshot of a phone&#10;&#10;Description automatically generated">
            <a:extLst>
              <a:ext uri="{FF2B5EF4-FFF2-40B4-BE49-F238E27FC236}">
                <a16:creationId xmlns:a16="http://schemas.microsoft.com/office/drawing/2014/main" id="{3327BFE2-2BB3-C810-AE05-7782193B5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958" y="0"/>
            <a:ext cx="5344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2EEB7B-11FE-46A1-998B-EDFE4E87C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4" y="4132162"/>
            <a:ext cx="608157" cy="352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 picture containing person&#10;&#10;Description automatically generated">
            <a:extLst>
              <a:ext uri="{FF2B5EF4-FFF2-40B4-BE49-F238E27FC236}">
                <a16:creationId xmlns:a16="http://schemas.microsoft.com/office/drawing/2014/main" id="{3D034AD0-BAD6-4C8B-944E-13BB11D21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6" y="461122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C6907F77-7434-4F6B-9191-0D5836583A80}"/>
              </a:ext>
            </a:extLst>
          </p:cNvPr>
          <p:cNvGraphicFramePr>
            <a:graphicFrameLocks noGrp="1"/>
          </p:cNvGraphicFramePr>
          <p:nvPr/>
        </p:nvGraphicFramePr>
        <p:xfrm>
          <a:off x="484315" y="46112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5F828682-DBB3-5FE4-3B57-0A9F184203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4" r="7804" b="2680"/>
          <a:stretch/>
        </p:blipFill>
        <p:spPr>
          <a:xfrm>
            <a:off x="1422401" y="94128"/>
            <a:ext cx="10769599" cy="625288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4A5356B-5A48-851C-F065-8BBB5D3645D0}"/>
              </a:ext>
            </a:extLst>
          </p:cNvPr>
          <p:cNvSpPr/>
          <p:nvPr/>
        </p:nvSpPr>
        <p:spPr>
          <a:xfrm>
            <a:off x="10353675" y="2475918"/>
            <a:ext cx="857251" cy="438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A61AFC2-0FA9-88B2-0B8F-7DA1FD2F262C}"/>
              </a:ext>
            </a:extLst>
          </p:cNvPr>
          <p:cNvSpPr/>
          <p:nvPr/>
        </p:nvSpPr>
        <p:spPr>
          <a:xfrm>
            <a:off x="10543054" y="4490671"/>
            <a:ext cx="857251" cy="438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8422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2EEB7B-11FE-46A1-998B-EDFE4E87C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4" y="4132162"/>
            <a:ext cx="608157" cy="352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 picture containing person&#10;&#10;Description automatically generated">
            <a:extLst>
              <a:ext uri="{FF2B5EF4-FFF2-40B4-BE49-F238E27FC236}">
                <a16:creationId xmlns:a16="http://schemas.microsoft.com/office/drawing/2014/main" id="{3D034AD0-BAD6-4C8B-944E-13BB11D21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6" y="461122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C6907F77-7434-4F6B-9191-0D5836583A80}"/>
              </a:ext>
            </a:extLst>
          </p:cNvPr>
          <p:cNvGraphicFramePr>
            <a:graphicFrameLocks noGrp="1"/>
          </p:cNvGraphicFramePr>
          <p:nvPr/>
        </p:nvGraphicFramePr>
        <p:xfrm>
          <a:off x="484315" y="46112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AE8CE892-07E1-E7F2-D066-889AAEDF0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149" y="461122"/>
            <a:ext cx="10958068" cy="548335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87C6407-4101-324D-80AD-D1615298673A}"/>
              </a:ext>
            </a:extLst>
          </p:cNvPr>
          <p:cNvSpPr/>
          <p:nvPr/>
        </p:nvSpPr>
        <p:spPr>
          <a:xfrm>
            <a:off x="10896494" y="1186165"/>
            <a:ext cx="409575" cy="438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x-non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8D3DEF-603A-93E1-71E8-DC1F672C7A87}"/>
              </a:ext>
            </a:extLst>
          </p:cNvPr>
          <p:cNvSpPr/>
          <p:nvPr/>
        </p:nvSpPr>
        <p:spPr>
          <a:xfrm>
            <a:off x="7419870" y="2414892"/>
            <a:ext cx="571500" cy="471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A208C1-1DDB-8EE0-7EBB-619CD05920CB}"/>
              </a:ext>
            </a:extLst>
          </p:cNvPr>
          <p:cNvSpPr/>
          <p:nvPr/>
        </p:nvSpPr>
        <p:spPr>
          <a:xfrm>
            <a:off x="10896494" y="3548936"/>
            <a:ext cx="409575" cy="438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مربع نص 1">
            <a:extLst>
              <a:ext uri="{FF2B5EF4-FFF2-40B4-BE49-F238E27FC236}">
                <a16:creationId xmlns:a16="http://schemas.microsoft.com/office/drawing/2014/main" id="{91B569F0-D66F-0ED2-BEDA-FE9F6D35DAB1}"/>
              </a:ext>
            </a:extLst>
          </p:cNvPr>
          <p:cNvSpPr txBox="1"/>
          <p:nvPr/>
        </p:nvSpPr>
        <p:spPr>
          <a:xfrm>
            <a:off x="3477099" y="4720769"/>
            <a:ext cx="782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عدم اليأس والثقة بالنفس وعدم تقليد الآخرين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7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196805-FC1E-4D54-A00C-F84C0D83B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0" y="3527158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CCC916B2-F6E1-4293-822D-9AEE0555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6" y="427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Table 38">
            <a:extLst>
              <a:ext uri="{FF2B5EF4-FFF2-40B4-BE49-F238E27FC236}">
                <a16:creationId xmlns:a16="http://schemas.microsoft.com/office/drawing/2014/main" id="{BA096297-B7DE-4419-B69E-5BD20DADAE89}"/>
              </a:ext>
            </a:extLst>
          </p:cNvPr>
          <p:cNvGraphicFramePr>
            <a:graphicFrameLocks noGrp="1"/>
          </p:cNvGraphicFramePr>
          <p:nvPr/>
        </p:nvGraphicFramePr>
        <p:xfrm>
          <a:off x="500309" y="427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BA7C4F3-F30B-22FE-400D-A9B3B88105FE}"/>
              </a:ext>
            </a:extLst>
          </p:cNvPr>
          <p:cNvSpPr txBox="1"/>
          <p:nvPr/>
        </p:nvSpPr>
        <p:spPr>
          <a:xfrm>
            <a:off x="7888690" y="208160"/>
            <a:ext cx="40829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defTabSz="914400" rtl="1" eaLnBrk="1" latinLnBrk="0" hangingPunct="1">
              <a:buFont typeface="Arial" panose="020B0604020202020204" pitchFamily="34" charset="0"/>
              <a:buChar char="•"/>
            </a:pPr>
            <a:r>
              <a:rPr lang="ar-SA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نفتح كتاب النشاط </a:t>
            </a:r>
            <a:endParaRPr lang="en-AE" sz="4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5C6934-C207-4D22-1BC9-2283A29DBFED}"/>
              </a:ext>
            </a:extLst>
          </p:cNvPr>
          <p:cNvSpPr txBox="1"/>
          <p:nvPr/>
        </p:nvSpPr>
        <p:spPr>
          <a:xfrm>
            <a:off x="8901852" y="2180731"/>
            <a:ext cx="2056670" cy="76944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</a:t>
            </a:r>
            <a:r>
              <a:rPr lang="ar-AE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4D6FBB7C-6B05-3F5A-FB47-5FCE07DBB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978" y="98158"/>
            <a:ext cx="5318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2EEB7B-11FE-46A1-998B-EDFE4E87C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4" y="4132162"/>
            <a:ext cx="608157" cy="352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 picture containing person&#10;&#10;Description automatically generated">
            <a:extLst>
              <a:ext uri="{FF2B5EF4-FFF2-40B4-BE49-F238E27FC236}">
                <a16:creationId xmlns:a16="http://schemas.microsoft.com/office/drawing/2014/main" id="{3D034AD0-BAD6-4C8B-944E-13BB11D21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6" y="461122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C6907F77-7434-4F6B-9191-0D5836583A80}"/>
              </a:ext>
            </a:extLst>
          </p:cNvPr>
          <p:cNvGraphicFramePr>
            <a:graphicFrameLocks noGrp="1"/>
          </p:cNvGraphicFramePr>
          <p:nvPr/>
        </p:nvGraphicFramePr>
        <p:xfrm>
          <a:off x="484315" y="46112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270C1CD-DDEA-69DA-1BE5-5AD0E33A1B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8" t="2927" r="2209" b="3760"/>
          <a:stretch/>
        </p:blipFill>
        <p:spPr>
          <a:xfrm>
            <a:off x="1416424" y="362614"/>
            <a:ext cx="10775576" cy="5486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60F93B-68DD-BF76-176C-357B6A283E0E}"/>
              </a:ext>
            </a:extLst>
          </p:cNvPr>
          <p:cNvCxnSpPr>
            <a:cxnSpLocks/>
          </p:cNvCxnSpPr>
          <p:nvPr/>
        </p:nvCxnSpPr>
        <p:spPr>
          <a:xfrm flipH="1">
            <a:off x="4144327" y="3601639"/>
            <a:ext cx="4324351" cy="677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E3DA36-119D-2F12-B0F9-35D2F1382485}"/>
              </a:ext>
            </a:extLst>
          </p:cNvPr>
          <p:cNvCxnSpPr>
            <a:cxnSpLocks/>
          </p:cNvCxnSpPr>
          <p:nvPr/>
        </p:nvCxnSpPr>
        <p:spPr>
          <a:xfrm flipH="1" flipV="1">
            <a:off x="3685603" y="2733624"/>
            <a:ext cx="2468500" cy="17360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A2E8D3-DA42-C743-1999-E3B1DF3E8776}"/>
              </a:ext>
            </a:extLst>
          </p:cNvPr>
          <p:cNvCxnSpPr>
            <a:cxnSpLocks/>
          </p:cNvCxnSpPr>
          <p:nvPr/>
        </p:nvCxnSpPr>
        <p:spPr>
          <a:xfrm flipH="1" flipV="1">
            <a:off x="4080319" y="3724083"/>
            <a:ext cx="2724151" cy="18548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94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2EEB7B-11FE-46A1-998B-EDFE4E87C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4" y="4132162"/>
            <a:ext cx="608157" cy="352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 picture containing person&#10;&#10;Description automatically generated">
            <a:extLst>
              <a:ext uri="{FF2B5EF4-FFF2-40B4-BE49-F238E27FC236}">
                <a16:creationId xmlns:a16="http://schemas.microsoft.com/office/drawing/2014/main" id="{3D034AD0-BAD6-4C8B-944E-13BB11D21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6" y="461122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C6907F77-7434-4F6B-9191-0D5836583A80}"/>
              </a:ext>
            </a:extLst>
          </p:cNvPr>
          <p:cNvGraphicFramePr>
            <a:graphicFrameLocks noGrp="1"/>
          </p:cNvGraphicFramePr>
          <p:nvPr/>
        </p:nvGraphicFramePr>
        <p:xfrm>
          <a:off x="484315" y="46112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2B264CB-193B-A6DD-EFCC-D4393AF1B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75" t="34535" r="10265" b="14503"/>
          <a:stretch/>
        </p:blipFill>
        <p:spPr>
          <a:xfrm>
            <a:off x="1814686" y="740915"/>
            <a:ext cx="9974528" cy="54746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DC9E56-0486-E8F5-0B88-420F473CE138}"/>
              </a:ext>
            </a:extLst>
          </p:cNvPr>
          <p:cNvSpPr/>
          <p:nvPr/>
        </p:nvSpPr>
        <p:spPr>
          <a:xfrm>
            <a:off x="8593010" y="1723237"/>
            <a:ext cx="1902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AE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رَوى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43AEEC-9B3B-C9D5-496F-5741DDE86AE4}"/>
              </a:ext>
            </a:extLst>
          </p:cNvPr>
          <p:cNvSpPr/>
          <p:nvPr/>
        </p:nvSpPr>
        <p:spPr>
          <a:xfrm>
            <a:off x="2158395" y="2215679"/>
            <a:ext cx="2881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رَوى الْفَلاحُ الشَّجَرَةَ </a:t>
            </a:r>
            <a:r>
              <a:rPr lang="ar-A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3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8016CC-444F-467B-9187-5B2A3FD8B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0" y="3882929"/>
            <a:ext cx="658837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72C9014B-67D3-4548-94D5-2E538E9B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7" y="23838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E0E4E5FD-8430-0B44-928C-5083FD540C80}"/>
              </a:ext>
            </a:extLst>
          </p:cNvPr>
          <p:cNvGraphicFramePr>
            <a:graphicFrameLocks noGrp="1"/>
          </p:cNvGraphicFramePr>
          <p:nvPr/>
        </p:nvGraphicFramePr>
        <p:xfrm>
          <a:off x="180753" y="23838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2" name="عنوان 1">
            <a:extLst>
              <a:ext uri="{FF2B5EF4-FFF2-40B4-BE49-F238E27FC236}">
                <a16:creationId xmlns:a16="http://schemas.microsoft.com/office/drawing/2014/main" id="{83BCD7BA-9C30-3E10-75B7-0F32C7FB0DCB}"/>
              </a:ext>
            </a:extLst>
          </p:cNvPr>
          <p:cNvSpPr txBox="1">
            <a:spLocks/>
          </p:cNvSpPr>
          <p:nvPr/>
        </p:nvSpPr>
        <p:spPr>
          <a:xfrm>
            <a:off x="4278085" y="50142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dirty="0"/>
              <a:t>اكتب نهاية أخرى من خيالك </a:t>
            </a:r>
          </a:p>
        </p:txBody>
      </p:sp>
      <p:pic>
        <p:nvPicPr>
          <p:cNvPr id="5" name="عنصر نائب للمحتوى 3">
            <a:extLst>
              <a:ext uri="{FF2B5EF4-FFF2-40B4-BE49-F238E27FC236}">
                <a16:creationId xmlns:a16="http://schemas.microsoft.com/office/drawing/2014/main" id="{31C9C9DA-11A5-78FD-3D13-727424F15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1107">
            <a:off x="3801844" y="-36651"/>
            <a:ext cx="5099936" cy="8310825"/>
          </a:xfrm>
          <a:prstGeom prst="rect">
            <a:avLst/>
          </a:prstGeom>
        </p:spPr>
      </p:pic>
      <p:sp>
        <p:nvSpPr>
          <p:cNvPr id="8" name="مربع نص 4">
            <a:extLst>
              <a:ext uri="{FF2B5EF4-FFF2-40B4-BE49-F238E27FC236}">
                <a16:creationId xmlns:a16="http://schemas.microsoft.com/office/drawing/2014/main" id="{B31325C0-7D99-F274-A051-07E5989BFA5A}"/>
              </a:ext>
            </a:extLst>
          </p:cNvPr>
          <p:cNvSpPr txBox="1"/>
          <p:nvPr/>
        </p:nvSpPr>
        <p:spPr>
          <a:xfrm>
            <a:off x="2694213" y="2525044"/>
            <a:ext cx="731520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C101530-90CF-A64C-2560-DAB61347E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982" y="46303"/>
            <a:ext cx="1230437" cy="136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A2301F-C58F-42BC-90E9-07ABDFE400AB}"/>
              </a:ext>
            </a:extLst>
          </p:cNvPr>
          <p:cNvSpPr txBox="1"/>
          <p:nvPr/>
        </p:nvSpPr>
        <p:spPr>
          <a:xfrm>
            <a:off x="1123882" y="345094"/>
            <a:ext cx="205667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</a:t>
            </a:r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لتفكير الإبداعي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0336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8016CC-444F-467B-9187-5B2A3FD8B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0" y="3882929"/>
            <a:ext cx="658837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72C9014B-67D3-4548-94D5-2E538E9B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7" y="23838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E0E4E5FD-8430-0B44-928C-5083FD540C80}"/>
              </a:ext>
            </a:extLst>
          </p:cNvPr>
          <p:cNvGraphicFramePr>
            <a:graphicFrameLocks noGrp="1"/>
          </p:cNvGraphicFramePr>
          <p:nvPr/>
        </p:nvGraphicFramePr>
        <p:xfrm>
          <a:off x="180753" y="23838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" name="عنصر نائب للمحتوى 3">
            <a:extLst>
              <a:ext uri="{FF2B5EF4-FFF2-40B4-BE49-F238E27FC236}">
                <a16:creationId xmlns:a16="http://schemas.microsoft.com/office/drawing/2014/main" id="{9A638BEA-83EF-4C52-AA5F-A88C1B173B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83"/>
          <a:stretch/>
        </p:blipFill>
        <p:spPr>
          <a:xfrm>
            <a:off x="2351315" y="0"/>
            <a:ext cx="44196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C50C056-CE4F-AF1F-2B16-B70DC484D17B}"/>
              </a:ext>
            </a:extLst>
          </p:cNvPr>
          <p:cNvSpPr txBox="1"/>
          <p:nvPr/>
        </p:nvSpPr>
        <p:spPr>
          <a:xfrm>
            <a:off x="2656115" y="2235753"/>
            <a:ext cx="3738282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dirty="0"/>
              <a:t>استخدم أناملك الصغيرة </a:t>
            </a:r>
          </a:p>
          <a:p>
            <a:pPr algn="ctr"/>
            <a:r>
              <a:rPr lang="ar-AE" sz="3200" dirty="0"/>
              <a:t>في تصميم إعلان </a:t>
            </a:r>
          </a:p>
          <a:p>
            <a:pPr algn="ctr"/>
            <a:r>
              <a:rPr lang="ar-AE" sz="3200" dirty="0"/>
              <a:t>تدعو فيه الناس الى قراءة القصة </a:t>
            </a:r>
          </a:p>
        </p:txBody>
      </p:sp>
      <p:pic>
        <p:nvPicPr>
          <p:cNvPr id="8" name="صورة 5">
            <a:extLst>
              <a:ext uri="{FF2B5EF4-FFF2-40B4-BE49-F238E27FC236}">
                <a16:creationId xmlns:a16="http://schemas.microsoft.com/office/drawing/2014/main" id="{B21690C8-4898-186F-D3C5-BA3D166BB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42" y="0"/>
            <a:ext cx="3057525" cy="1809750"/>
          </a:xfrm>
          <a:prstGeom prst="rect">
            <a:avLst/>
          </a:prstGeom>
        </p:spPr>
      </p:pic>
      <p:sp>
        <p:nvSpPr>
          <p:cNvPr id="10" name="وسيلة شرح مع سهم إلى الأسفل 6">
            <a:extLst>
              <a:ext uri="{FF2B5EF4-FFF2-40B4-BE49-F238E27FC236}">
                <a16:creationId xmlns:a16="http://schemas.microsoft.com/office/drawing/2014/main" id="{879540FA-6614-2907-CB0A-26AC5D997BDD}"/>
              </a:ext>
            </a:extLst>
          </p:cNvPr>
          <p:cNvSpPr/>
          <p:nvPr/>
        </p:nvSpPr>
        <p:spPr>
          <a:xfrm>
            <a:off x="8371115" y="1981200"/>
            <a:ext cx="2362200" cy="167640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/>
              <a:t>ستحتاج الى :</a:t>
            </a:r>
          </a:p>
        </p:txBody>
      </p:sp>
      <p:sp>
        <p:nvSpPr>
          <p:cNvPr id="11" name="مربع نص 7">
            <a:extLst>
              <a:ext uri="{FF2B5EF4-FFF2-40B4-BE49-F238E27FC236}">
                <a16:creationId xmlns:a16="http://schemas.microsoft.com/office/drawing/2014/main" id="{B425C502-57B9-5BEF-B5F3-268A7EA8C29D}"/>
              </a:ext>
            </a:extLst>
          </p:cNvPr>
          <p:cNvSpPr txBox="1"/>
          <p:nvPr/>
        </p:nvSpPr>
        <p:spPr>
          <a:xfrm>
            <a:off x="6770916" y="3664716"/>
            <a:ext cx="411480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+mj-lt"/>
              <a:buAutoNum type="arabicPeriod"/>
            </a:pPr>
            <a:r>
              <a:rPr lang="ar-AE" sz="3200" dirty="0"/>
              <a:t>أوراق ملونة وبيضاء 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AE" sz="3200" dirty="0"/>
              <a:t>مقص 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AE" sz="3200" dirty="0"/>
              <a:t>لاصق 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AE" sz="3200" dirty="0"/>
              <a:t>قلم رصاص 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AE" sz="3200" dirty="0"/>
              <a:t>ألوان 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AE" sz="3200" dirty="0"/>
              <a:t>صور حيوانات </a:t>
            </a:r>
          </a:p>
        </p:txBody>
      </p:sp>
    </p:spTree>
    <p:extLst>
      <p:ext uri="{BB962C8B-B14F-4D97-AF65-F5344CB8AC3E}">
        <p14:creationId xmlns:p14="http://schemas.microsoft.com/office/powerpoint/2010/main" val="385993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F283A2-716D-400B-9FA9-ADE821736B5F}"/>
              </a:ext>
            </a:extLst>
          </p:cNvPr>
          <p:cNvSpPr/>
          <p:nvPr/>
        </p:nvSpPr>
        <p:spPr>
          <a:xfrm>
            <a:off x="606981" y="461121"/>
            <a:ext cx="10933490" cy="605236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30E205-F9D4-4AF7-BAB2-AFDDC222972B}"/>
              </a:ext>
            </a:extLst>
          </p:cNvPr>
          <p:cNvSpPr txBox="1"/>
          <p:nvPr/>
        </p:nvSpPr>
        <p:spPr>
          <a:xfrm>
            <a:off x="3494369" y="154029"/>
            <a:ext cx="480936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endParaRPr lang="en-US" sz="4000" dirty="0"/>
          </a:p>
          <a:p>
            <a:pPr marL="285750" indent="-285750" algn="ct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م</a:t>
            </a:r>
            <a:r>
              <a:rPr lang="ar-BH" sz="4000" dirty="0">
                <a:cs typeface="(AH) Manal Black" pitchFamily="2" charset="-78"/>
              </a:rPr>
              <a:t>اذا 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ت</a:t>
            </a:r>
            <a:r>
              <a:rPr lang="ar-BH" sz="4000" dirty="0">
                <a:cs typeface="(AH) Manal Black" pitchFamily="2" charset="-78"/>
              </a:rPr>
              <a:t>َعَلَّمْنا 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4000" dirty="0">
                <a:cs typeface="(AH) Manal Black" pitchFamily="2" charset="-78"/>
              </a:rPr>
              <a:t>لْيَوم ؟</a:t>
            </a:r>
          </a:p>
          <a:p>
            <a:pPr algn="r" rtl="1"/>
            <a:endParaRPr lang="en-US" dirty="0"/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69A9966-893C-494E-8AD6-0581AC0B0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8" y="5094711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 descr="A picture containing person&#10;&#10;Description automatically generated">
            <a:extLst>
              <a:ext uri="{FF2B5EF4-FFF2-40B4-BE49-F238E27FC236}">
                <a16:creationId xmlns:a16="http://schemas.microsoft.com/office/drawing/2014/main" id="{1EEF2401-7CA7-4593-B530-6848B75E0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8" y="477436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0" name="Table 38">
            <a:extLst>
              <a:ext uri="{FF2B5EF4-FFF2-40B4-BE49-F238E27FC236}">
                <a16:creationId xmlns:a16="http://schemas.microsoft.com/office/drawing/2014/main" id="{8098C586-A759-440F-A813-BABBF2677B63}"/>
              </a:ext>
            </a:extLst>
          </p:cNvPr>
          <p:cNvGraphicFramePr>
            <a:graphicFrameLocks noGrp="1"/>
          </p:cNvGraphicFramePr>
          <p:nvPr/>
        </p:nvGraphicFramePr>
        <p:xfrm>
          <a:off x="581661" y="477436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23002D7-B45D-47EA-B426-6617470C3C57}"/>
              </a:ext>
            </a:extLst>
          </p:cNvPr>
          <p:cNvSpPr txBox="1"/>
          <p:nvPr/>
        </p:nvSpPr>
        <p:spPr>
          <a:xfrm>
            <a:off x="1952156" y="2979017"/>
            <a:ext cx="8519699" cy="190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200000"/>
              </a:lnSpc>
              <a:buFont typeface="Wingdings" pitchFamily="2" charset="2"/>
              <a:buChar char="ü"/>
            </a:pPr>
            <a:r>
              <a:rPr lang="ar-SA" sz="3200" dirty="0">
                <a:highlight>
                  <a:srgbClr val="FFFF00"/>
                </a:highlight>
                <a:cs typeface="(AH) Manal Black" pitchFamily="2" charset="-78"/>
              </a:rPr>
              <a:t>أجبنا </a:t>
            </a:r>
            <a:r>
              <a:rPr lang="ar-SA" sz="3200" dirty="0">
                <a:cs typeface="(AH) Manal Black" pitchFamily="2" charset="-78"/>
              </a:rPr>
              <a:t>عن الأسئلة التي تظهر فمنا للقصة </a:t>
            </a:r>
            <a:endParaRPr lang="ar-BH" sz="3200" dirty="0">
              <a:cs typeface="(AH) Manal Black" pitchFamily="2" charset="-78"/>
            </a:endParaRPr>
          </a:p>
          <a:p>
            <a:pPr marL="457200" indent="-457200" algn="ctr">
              <a:lnSpc>
                <a:spcPct val="200000"/>
              </a:lnSpc>
              <a:buFont typeface="Wingdings" pitchFamily="2" charset="2"/>
              <a:buChar char="ü"/>
            </a:pPr>
            <a:r>
              <a:rPr lang="ar-BH" sz="3200" dirty="0">
                <a:highlight>
                  <a:srgbClr val="FFFF00"/>
                </a:highlight>
                <a:cs typeface="(AH) Manal Black" pitchFamily="2" charset="-78"/>
              </a:rPr>
              <a:t>وصفنا </a:t>
            </a:r>
            <a:r>
              <a:rPr lang="ar-BH" sz="3200" dirty="0">
                <a:cs typeface="(AH) Manal Black" pitchFamily="2" charset="-78"/>
              </a:rPr>
              <a:t>الشخصيات في القصة </a:t>
            </a:r>
          </a:p>
        </p:txBody>
      </p:sp>
    </p:spTree>
    <p:extLst>
      <p:ext uri="{BB962C8B-B14F-4D97-AF65-F5344CB8AC3E}">
        <p14:creationId xmlns:p14="http://schemas.microsoft.com/office/powerpoint/2010/main" val="31573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4385B-121C-4EE7-B445-D0ED4D2CD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 r="5811" b="13165"/>
          <a:stretch/>
        </p:blipFill>
        <p:spPr>
          <a:xfrm>
            <a:off x="1091549" y="342991"/>
            <a:ext cx="10331418" cy="61720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B14721-3AEA-47F2-8645-5819AB75E1DE}"/>
              </a:ext>
            </a:extLst>
          </p:cNvPr>
          <p:cNvSpPr/>
          <p:nvPr/>
        </p:nvSpPr>
        <p:spPr>
          <a:xfrm>
            <a:off x="5430129" y="2419643"/>
            <a:ext cx="1350499" cy="492369"/>
          </a:xfrm>
          <a:prstGeom prst="rect">
            <a:avLst/>
          </a:prstGeom>
          <a:solidFill>
            <a:srgbClr val="FD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4B188-2C9B-4924-818C-0292A50ED64C}"/>
              </a:ext>
            </a:extLst>
          </p:cNvPr>
          <p:cNvSpPr txBox="1"/>
          <p:nvPr/>
        </p:nvSpPr>
        <p:spPr>
          <a:xfrm>
            <a:off x="8816795" y="506437"/>
            <a:ext cx="228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6D4A41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الحضور والغياب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D4A41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6714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مربع نص 22">
            <a:extLst>
              <a:ext uri="{FF2B5EF4-FFF2-40B4-BE49-F238E27FC236}">
                <a16:creationId xmlns:a16="http://schemas.microsoft.com/office/drawing/2014/main" id="{4781B49B-7BF4-44DE-B5BE-531695541015}"/>
              </a:ext>
            </a:extLst>
          </p:cNvPr>
          <p:cNvSpPr txBox="1"/>
          <p:nvPr/>
        </p:nvSpPr>
        <p:spPr>
          <a:xfrm>
            <a:off x="4510256" y="412087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القوانين الصفية 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Picture 1" descr="Text, whiteboard&#10;&#10;Description automatically generated">
            <a:extLst>
              <a:ext uri="{FF2B5EF4-FFF2-40B4-BE49-F238E27FC236}">
                <a16:creationId xmlns:a16="http://schemas.microsoft.com/office/drawing/2014/main" id="{12EA6424-891E-A99A-9F31-B85082E021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38" t="24840" r="18438" b="11811"/>
          <a:stretch/>
        </p:blipFill>
        <p:spPr>
          <a:xfrm>
            <a:off x="643467" y="1000215"/>
            <a:ext cx="3278292" cy="1911164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880175-EF2C-3FE2-46EF-753DD2E2DD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44" t="30157" r="18250" b="9314"/>
          <a:stretch/>
        </p:blipFill>
        <p:spPr>
          <a:xfrm>
            <a:off x="7804994" y="770516"/>
            <a:ext cx="3743538" cy="2075666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DA4268D-8BC8-858E-0649-BD5E83A2B2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19" t="24321" r="18250" b="12815"/>
          <a:stretch/>
        </p:blipFill>
        <p:spPr>
          <a:xfrm>
            <a:off x="4428701" y="2594585"/>
            <a:ext cx="3239769" cy="1877103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8BE0873-9480-9F0A-3A4C-EF18175D23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96" t="10996" r="1413" b="8772"/>
          <a:stretch/>
        </p:blipFill>
        <p:spPr>
          <a:xfrm>
            <a:off x="643467" y="4122612"/>
            <a:ext cx="3278292" cy="155916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F6064E8-6656-6632-DAE1-51E7E89ADA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626" t="27654" r="18718" b="10149"/>
          <a:stretch/>
        </p:blipFill>
        <p:spPr>
          <a:xfrm>
            <a:off x="8308763" y="3977525"/>
            <a:ext cx="3239769" cy="1868668"/>
          </a:xfrm>
          <a:prstGeom prst="rect">
            <a:avLst/>
          </a:prstGeom>
        </p:spPr>
      </p:pic>
      <p:pic>
        <p:nvPicPr>
          <p:cNvPr id="7" name="1_Minute_Timer_with_Music_for_Kids!_Countdown_Timer_1_Minute_with">
            <a:hlinkClick r:id="" action="ppaction://media"/>
            <a:extLst>
              <a:ext uri="{FF2B5EF4-FFF2-40B4-BE49-F238E27FC236}">
                <a16:creationId xmlns:a16="http://schemas.microsoft.com/office/drawing/2014/main" id="{F86EA37E-6C32-350D-B07A-B581DFA4E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1387" y="4893929"/>
            <a:ext cx="1363452" cy="1163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778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1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F9A3E3-576C-4D2D-A334-A258B120D5DD}"/>
              </a:ext>
            </a:extLst>
          </p:cNvPr>
          <p:cNvSpPr/>
          <p:nvPr/>
        </p:nvSpPr>
        <p:spPr>
          <a:xfrm>
            <a:off x="620923" y="432676"/>
            <a:ext cx="10933490" cy="605236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F1FC65-C5E0-4753-BDCD-C4751C32E14F}"/>
              </a:ext>
            </a:extLst>
          </p:cNvPr>
          <p:cNvSpPr/>
          <p:nvPr/>
        </p:nvSpPr>
        <p:spPr>
          <a:xfrm>
            <a:off x="8701768" y="60543"/>
            <a:ext cx="2755884" cy="11094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857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857" u="sng" dirty="0">
                <a:cs typeface="(AH) Manal Black" pitchFamily="2" charset="-78"/>
              </a:rPr>
              <a:t>الْوحدة </a:t>
            </a:r>
            <a:r>
              <a:rPr lang="ar-SA" sz="3857" u="sng" dirty="0">
                <a:cs typeface="(AH) Manal Black" pitchFamily="2" charset="-78"/>
              </a:rPr>
              <a:t>الأولى</a:t>
            </a:r>
            <a:r>
              <a:rPr lang="ar-BH" sz="3857" u="sng" dirty="0">
                <a:cs typeface="(AH) Manal Black" pitchFamily="2" charset="-78"/>
              </a:rPr>
              <a:t>: </a:t>
            </a:r>
            <a:endParaRPr lang="en-US" sz="3857" u="sng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0F91F-027C-4408-A45C-3056847F000A}"/>
              </a:ext>
            </a:extLst>
          </p:cNvPr>
          <p:cNvSpPr txBox="1"/>
          <p:nvPr/>
        </p:nvSpPr>
        <p:spPr>
          <a:xfrm>
            <a:off x="3836594" y="942432"/>
            <a:ext cx="4274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4800" dirty="0">
                <a:cs typeface="(AH) Manal Black" pitchFamily="2" charset="-78"/>
              </a:rPr>
              <a:t>(</a:t>
            </a:r>
            <a:r>
              <a:rPr lang="ar-SA" sz="4800" dirty="0">
                <a:cs typeface="(AH) Manal Black" pitchFamily="2" charset="-78"/>
              </a:rPr>
              <a:t>كيف ترى نفسك؟</a:t>
            </a:r>
            <a:r>
              <a:rPr lang="ar-BH" sz="4800" dirty="0">
                <a:cs typeface="(AH) Manal Black" pitchFamily="2" charset="-78"/>
              </a:rPr>
              <a:t>) 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6AC7AA-540D-4472-B30C-6A72014DE1D6}"/>
              </a:ext>
            </a:extLst>
          </p:cNvPr>
          <p:cNvSpPr/>
          <p:nvPr/>
        </p:nvSpPr>
        <p:spPr>
          <a:xfrm>
            <a:off x="9411901" y="2367171"/>
            <a:ext cx="2015295" cy="10618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درِس الْيَوْم: 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3F3319-0B59-4415-89AC-38DDFD3CF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3" y="2378406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8FB83741-586B-4881-B499-C4B006E1B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1" y="441643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7" name="Table 38">
            <a:extLst>
              <a:ext uri="{FF2B5EF4-FFF2-40B4-BE49-F238E27FC236}">
                <a16:creationId xmlns:a16="http://schemas.microsoft.com/office/drawing/2014/main" id="{4DB6C97D-3756-4A50-BFCB-56C6A14FFB57}"/>
              </a:ext>
            </a:extLst>
          </p:cNvPr>
          <p:cNvGraphicFramePr>
            <a:graphicFrameLocks noGrp="1"/>
          </p:cNvGraphicFramePr>
          <p:nvPr/>
        </p:nvGraphicFramePr>
        <p:xfrm>
          <a:off x="591210" y="452754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8" name="Google Shape;769;p15">
            <a:extLst>
              <a:ext uri="{FF2B5EF4-FFF2-40B4-BE49-F238E27FC236}">
                <a16:creationId xmlns:a16="http://schemas.microsoft.com/office/drawing/2014/main" id="{65F88C05-0ECF-4C09-842F-4F07EDCB7D9D}"/>
              </a:ext>
            </a:extLst>
          </p:cNvPr>
          <p:cNvSpPr/>
          <p:nvPr/>
        </p:nvSpPr>
        <p:spPr>
          <a:xfrm rot="10800000">
            <a:off x="2128745" y="5113552"/>
            <a:ext cx="7414721" cy="232684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defTabSz="9144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19" name="مربع نص 11">
            <a:extLst>
              <a:ext uri="{FF2B5EF4-FFF2-40B4-BE49-F238E27FC236}">
                <a16:creationId xmlns:a16="http://schemas.microsoft.com/office/drawing/2014/main" id="{0EA2D15B-63C6-4662-B87D-A11560E16614}"/>
              </a:ext>
            </a:extLst>
          </p:cNvPr>
          <p:cNvSpPr txBox="1"/>
          <p:nvPr/>
        </p:nvSpPr>
        <p:spPr>
          <a:xfrm>
            <a:off x="1617051" y="4556276"/>
            <a:ext cx="753897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1" eaLnBrk="1" latinLnBrk="0" hangingPunct="1"/>
            <a:r>
              <a:rPr lang="ar-SA" sz="2800" b="1" dirty="0">
                <a:solidFill>
                  <a:srgbClr val="FF0000"/>
                </a:solidFill>
              </a:rPr>
              <a:t> ملك الحكايات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FF0000"/>
                </a:solidFill>
              </a:rPr>
              <a:t>(كتاب النشاط)</a:t>
            </a:r>
            <a:endParaRPr lang="ar-AE" sz="6600" dirty="0">
              <a:solidFill>
                <a:srgbClr val="FF0000"/>
              </a:solidFill>
              <a:effectLst/>
            </a:endParaRPr>
          </a:p>
        </p:txBody>
      </p:sp>
      <p:grpSp>
        <p:nvGrpSpPr>
          <p:cNvPr id="21" name="مجموعة 21">
            <a:extLst>
              <a:ext uri="{FF2B5EF4-FFF2-40B4-BE49-F238E27FC236}">
                <a16:creationId xmlns:a16="http://schemas.microsoft.com/office/drawing/2014/main" id="{975D0E30-F9A2-42A0-BA5A-F38D6B765300}"/>
              </a:ext>
            </a:extLst>
          </p:cNvPr>
          <p:cNvGrpSpPr/>
          <p:nvPr/>
        </p:nvGrpSpPr>
        <p:grpSpPr>
          <a:xfrm rot="20686617">
            <a:off x="8791504" y="2530059"/>
            <a:ext cx="851791" cy="2677525"/>
            <a:chOff x="-2600828" y="838879"/>
            <a:chExt cx="1504970" cy="4730723"/>
          </a:xfrm>
        </p:grpSpPr>
        <p:sp>
          <p:nvSpPr>
            <p:cNvPr id="22" name="شكل بيضاوي 22">
              <a:extLst>
                <a:ext uri="{FF2B5EF4-FFF2-40B4-BE49-F238E27FC236}">
                  <a16:creationId xmlns:a16="http://schemas.microsoft.com/office/drawing/2014/main" id="{74EEEFE9-6287-4885-B661-EED476F153D9}"/>
                </a:ext>
              </a:extLst>
            </p:cNvPr>
            <p:cNvSpPr/>
            <p:nvPr/>
          </p:nvSpPr>
          <p:spPr>
            <a:xfrm>
              <a:off x="-2495950" y="838879"/>
              <a:ext cx="1292485" cy="1292485"/>
            </a:xfrm>
            <a:prstGeom prst="ellipse">
              <a:avLst/>
            </a:prstGeom>
            <a:solidFill>
              <a:srgbClr val="E95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23" name="مستطيل: زوايا مستديرة 23">
              <a:extLst>
                <a:ext uri="{FF2B5EF4-FFF2-40B4-BE49-F238E27FC236}">
                  <a16:creationId xmlns:a16="http://schemas.microsoft.com/office/drawing/2014/main" id="{5E5691AF-7CBC-4C86-99DE-19EC79F47C26}"/>
                </a:ext>
              </a:extLst>
            </p:cNvPr>
            <p:cNvSpPr/>
            <p:nvPr/>
          </p:nvSpPr>
          <p:spPr>
            <a:xfrm>
              <a:off x="-2592633" y="1496788"/>
              <a:ext cx="1496775" cy="252787"/>
            </a:xfrm>
            <a:prstGeom prst="roundRect">
              <a:avLst>
                <a:gd name="adj" fmla="val 50000"/>
              </a:avLst>
            </a:prstGeom>
            <a:solidFill>
              <a:srgbClr val="42B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24" name="مستطيل: زوايا مستديرة 24">
              <a:extLst>
                <a:ext uri="{FF2B5EF4-FFF2-40B4-BE49-F238E27FC236}">
                  <a16:creationId xmlns:a16="http://schemas.microsoft.com/office/drawing/2014/main" id="{CBD3F179-87D4-4F70-9340-E945FDF1031B}"/>
                </a:ext>
              </a:extLst>
            </p:cNvPr>
            <p:cNvSpPr/>
            <p:nvPr/>
          </p:nvSpPr>
          <p:spPr>
            <a:xfrm>
              <a:off x="-2598096" y="1737907"/>
              <a:ext cx="1496777" cy="252787"/>
            </a:xfrm>
            <a:prstGeom prst="roundRect">
              <a:avLst>
                <a:gd name="adj" fmla="val 50000"/>
              </a:avLst>
            </a:prstGeom>
            <a:solidFill>
              <a:srgbClr val="42B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25" name="مستطيل 25">
              <a:extLst>
                <a:ext uri="{FF2B5EF4-FFF2-40B4-BE49-F238E27FC236}">
                  <a16:creationId xmlns:a16="http://schemas.microsoft.com/office/drawing/2014/main" id="{9A42C0FE-4C28-4AA8-9B1E-4F87E9535E49}"/>
                </a:ext>
              </a:extLst>
            </p:cNvPr>
            <p:cNvSpPr/>
            <p:nvPr/>
          </p:nvSpPr>
          <p:spPr>
            <a:xfrm>
              <a:off x="-2527422" y="2131363"/>
              <a:ext cx="1355428" cy="2857325"/>
            </a:xfrm>
            <a:prstGeom prst="rect">
              <a:avLst/>
            </a:prstGeom>
            <a:solidFill>
              <a:srgbClr val="FFA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26" name="مثلث متساوي الساقين 26">
              <a:extLst>
                <a:ext uri="{FF2B5EF4-FFF2-40B4-BE49-F238E27FC236}">
                  <a16:creationId xmlns:a16="http://schemas.microsoft.com/office/drawing/2014/main" id="{9D5DF7D3-05C5-452A-B941-FE01BE96036F}"/>
                </a:ext>
              </a:extLst>
            </p:cNvPr>
            <p:cNvSpPr/>
            <p:nvPr/>
          </p:nvSpPr>
          <p:spPr>
            <a:xfrm rot="10800000">
              <a:off x="-2534439" y="4988688"/>
              <a:ext cx="1369461" cy="580914"/>
            </a:xfrm>
            <a:prstGeom prst="triangle">
              <a:avLst/>
            </a:prstGeom>
            <a:solidFill>
              <a:srgbClr val="F7D3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27" name="مستطيل: زوايا مستديرة 27">
              <a:extLst>
                <a:ext uri="{FF2B5EF4-FFF2-40B4-BE49-F238E27FC236}">
                  <a16:creationId xmlns:a16="http://schemas.microsoft.com/office/drawing/2014/main" id="{6C829D57-6353-4A2E-9818-584C58737BA3}"/>
                </a:ext>
              </a:extLst>
            </p:cNvPr>
            <p:cNvSpPr/>
            <p:nvPr/>
          </p:nvSpPr>
          <p:spPr>
            <a:xfrm>
              <a:off x="-2600828" y="1984859"/>
              <a:ext cx="1496777" cy="252787"/>
            </a:xfrm>
            <a:prstGeom prst="roundRect">
              <a:avLst>
                <a:gd name="adj" fmla="val 50000"/>
              </a:avLst>
            </a:prstGeom>
            <a:solidFill>
              <a:srgbClr val="42B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28" name="شكل بيضاوي 33">
              <a:extLst>
                <a:ext uri="{FF2B5EF4-FFF2-40B4-BE49-F238E27FC236}">
                  <a16:creationId xmlns:a16="http://schemas.microsoft.com/office/drawing/2014/main" id="{E00D64F4-24D5-44AE-9306-7C1DC2272B3C}"/>
                </a:ext>
              </a:extLst>
            </p:cNvPr>
            <p:cNvSpPr/>
            <p:nvPr/>
          </p:nvSpPr>
          <p:spPr>
            <a:xfrm>
              <a:off x="-1741006" y="2497894"/>
              <a:ext cx="154570" cy="77286"/>
            </a:xfrm>
            <a:custGeom>
              <a:avLst/>
              <a:gdLst>
                <a:gd name="connsiteX0" fmla="*/ 0 w 4081233"/>
                <a:gd name="connsiteY0" fmla="*/ 2040617 h 4081233"/>
                <a:gd name="connsiteX1" fmla="*/ 2040617 w 4081233"/>
                <a:gd name="connsiteY1" fmla="*/ 0 h 4081233"/>
                <a:gd name="connsiteX2" fmla="*/ 4081234 w 4081233"/>
                <a:gd name="connsiteY2" fmla="*/ 2040617 h 4081233"/>
                <a:gd name="connsiteX3" fmla="*/ 2040617 w 4081233"/>
                <a:gd name="connsiteY3" fmla="*/ 4081234 h 4081233"/>
                <a:gd name="connsiteX4" fmla="*/ 0 w 4081233"/>
                <a:gd name="connsiteY4" fmla="*/ 2040617 h 4081233"/>
                <a:gd name="connsiteX0" fmla="*/ 2040617 w 4081234"/>
                <a:gd name="connsiteY0" fmla="*/ 4081234 h 4172674"/>
                <a:gd name="connsiteX1" fmla="*/ 0 w 4081234"/>
                <a:gd name="connsiteY1" fmla="*/ 2040617 h 4172674"/>
                <a:gd name="connsiteX2" fmla="*/ 2040617 w 4081234"/>
                <a:gd name="connsiteY2" fmla="*/ 0 h 4172674"/>
                <a:gd name="connsiteX3" fmla="*/ 4081234 w 4081234"/>
                <a:gd name="connsiteY3" fmla="*/ 2040617 h 4172674"/>
                <a:gd name="connsiteX4" fmla="*/ 2132057 w 4081234"/>
                <a:gd name="connsiteY4" fmla="*/ 4172674 h 4172674"/>
                <a:gd name="connsiteX0" fmla="*/ 2040617 w 4081234"/>
                <a:gd name="connsiteY0" fmla="*/ 4081234 h 4081234"/>
                <a:gd name="connsiteX1" fmla="*/ 0 w 4081234"/>
                <a:gd name="connsiteY1" fmla="*/ 2040617 h 4081234"/>
                <a:gd name="connsiteX2" fmla="*/ 2040617 w 4081234"/>
                <a:gd name="connsiteY2" fmla="*/ 0 h 4081234"/>
                <a:gd name="connsiteX3" fmla="*/ 4081234 w 4081234"/>
                <a:gd name="connsiteY3" fmla="*/ 2040617 h 4081234"/>
                <a:gd name="connsiteX0" fmla="*/ 0 w 4081234"/>
                <a:gd name="connsiteY0" fmla="*/ 2040617 h 2040617"/>
                <a:gd name="connsiteX1" fmla="*/ 2040617 w 4081234"/>
                <a:gd name="connsiteY1" fmla="*/ 0 h 2040617"/>
                <a:gd name="connsiteX2" fmla="*/ 4081234 w 4081234"/>
                <a:gd name="connsiteY2" fmla="*/ 2040617 h 204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1234" h="2040617">
                  <a:moveTo>
                    <a:pt x="0" y="2040617"/>
                  </a:moveTo>
                  <a:cubicBezTo>
                    <a:pt x="0" y="913615"/>
                    <a:pt x="913615" y="0"/>
                    <a:pt x="2040617" y="0"/>
                  </a:cubicBezTo>
                  <a:cubicBezTo>
                    <a:pt x="3167619" y="0"/>
                    <a:pt x="4081234" y="913615"/>
                    <a:pt x="4081234" y="2040617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29" name="شكل بيضاوي 33">
              <a:extLst>
                <a:ext uri="{FF2B5EF4-FFF2-40B4-BE49-F238E27FC236}">
                  <a16:creationId xmlns:a16="http://schemas.microsoft.com/office/drawing/2014/main" id="{9A01068E-BBBA-4193-8AAA-034F621151F6}"/>
                </a:ext>
              </a:extLst>
            </p:cNvPr>
            <p:cNvSpPr/>
            <p:nvPr/>
          </p:nvSpPr>
          <p:spPr>
            <a:xfrm>
              <a:off x="-2134214" y="2497894"/>
              <a:ext cx="154570" cy="77286"/>
            </a:xfrm>
            <a:custGeom>
              <a:avLst/>
              <a:gdLst>
                <a:gd name="connsiteX0" fmla="*/ 0 w 4081233"/>
                <a:gd name="connsiteY0" fmla="*/ 2040617 h 4081233"/>
                <a:gd name="connsiteX1" fmla="*/ 2040617 w 4081233"/>
                <a:gd name="connsiteY1" fmla="*/ 0 h 4081233"/>
                <a:gd name="connsiteX2" fmla="*/ 4081234 w 4081233"/>
                <a:gd name="connsiteY2" fmla="*/ 2040617 h 4081233"/>
                <a:gd name="connsiteX3" fmla="*/ 2040617 w 4081233"/>
                <a:gd name="connsiteY3" fmla="*/ 4081234 h 4081233"/>
                <a:gd name="connsiteX4" fmla="*/ 0 w 4081233"/>
                <a:gd name="connsiteY4" fmla="*/ 2040617 h 4081233"/>
                <a:gd name="connsiteX0" fmla="*/ 2040617 w 4081234"/>
                <a:gd name="connsiteY0" fmla="*/ 4081234 h 4172674"/>
                <a:gd name="connsiteX1" fmla="*/ 0 w 4081234"/>
                <a:gd name="connsiteY1" fmla="*/ 2040617 h 4172674"/>
                <a:gd name="connsiteX2" fmla="*/ 2040617 w 4081234"/>
                <a:gd name="connsiteY2" fmla="*/ 0 h 4172674"/>
                <a:gd name="connsiteX3" fmla="*/ 4081234 w 4081234"/>
                <a:gd name="connsiteY3" fmla="*/ 2040617 h 4172674"/>
                <a:gd name="connsiteX4" fmla="*/ 2132057 w 4081234"/>
                <a:gd name="connsiteY4" fmla="*/ 4172674 h 4172674"/>
                <a:gd name="connsiteX0" fmla="*/ 2040617 w 4081234"/>
                <a:gd name="connsiteY0" fmla="*/ 4081234 h 4081234"/>
                <a:gd name="connsiteX1" fmla="*/ 0 w 4081234"/>
                <a:gd name="connsiteY1" fmla="*/ 2040617 h 4081234"/>
                <a:gd name="connsiteX2" fmla="*/ 2040617 w 4081234"/>
                <a:gd name="connsiteY2" fmla="*/ 0 h 4081234"/>
                <a:gd name="connsiteX3" fmla="*/ 4081234 w 4081234"/>
                <a:gd name="connsiteY3" fmla="*/ 2040617 h 4081234"/>
                <a:gd name="connsiteX0" fmla="*/ 0 w 4081234"/>
                <a:gd name="connsiteY0" fmla="*/ 2040617 h 2040617"/>
                <a:gd name="connsiteX1" fmla="*/ 2040617 w 4081234"/>
                <a:gd name="connsiteY1" fmla="*/ 0 h 2040617"/>
                <a:gd name="connsiteX2" fmla="*/ 4081234 w 4081234"/>
                <a:gd name="connsiteY2" fmla="*/ 2040617 h 204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1234" h="2040617">
                  <a:moveTo>
                    <a:pt x="0" y="2040617"/>
                  </a:moveTo>
                  <a:cubicBezTo>
                    <a:pt x="0" y="913615"/>
                    <a:pt x="913615" y="0"/>
                    <a:pt x="2040617" y="0"/>
                  </a:cubicBezTo>
                  <a:cubicBezTo>
                    <a:pt x="3167619" y="0"/>
                    <a:pt x="4081234" y="913615"/>
                    <a:pt x="4081234" y="2040617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30" name="مثلث متساوي الساقين 30">
              <a:extLst>
                <a:ext uri="{FF2B5EF4-FFF2-40B4-BE49-F238E27FC236}">
                  <a16:creationId xmlns:a16="http://schemas.microsoft.com/office/drawing/2014/main" id="{909DA021-AA7B-4B35-8CB1-89F02B8A0C47}"/>
                </a:ext>
              </a:extLst>
            </p:cNvPr>
            <p:cNvSpPr/>
            <p:nvPr/>
          </p:nvSpPr>
          <p:spPr>
            <a:xfrm rot="10800000">
              <a:off x="-2245838" y="5233532"/>
              <a:ext cx="792259" cy="3360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31" name="شكل بيضاوي 33">
              <a:extLst>
                <a:ext uri="{FF2B5EF4-FFF2-40B4-BE49-F238E27FC236}">
                  <a16:creationId xmlns:a16="http://schemas.microsoft.com/office/drawing/2014/main" id="{E0AC0887-7F51-4750-9434-B92EB674750C}"/>
                </a:ext>
              </a:extLst>
            </p:cNvPr>
            <p:cNvSpPr/>
            <p:nvPr/>
          </p:nvSpPr>
          <p:spPr>
            <a:xfrm rot="10800000">
              <a:off x="-1926995" y="2664336"/>
              <a:ext cx="154570" cy="77286"/>
            </a:xfrm>
            <a:custGeom>
              <a:avLst/>
              <a:gdLst>
                <a:gd name="connsiteX0" fmla="*/ 0 w 4081233"/>
                <a:gd name="connsiteY0" fmla="*/ 2040617 h 4081233"/>
                <a:gd name="connsiteX1" fmla="*/ 2040617 w 4081233"/>
                <a:gd name="connsiteY1" fmla="*/ 0 h 4081233"/>
                <a:gd name="connsiteX2" fmla="*/ 4081234 w 4081233"/>
                <a:gd name="connsiteY2" fmla="*/ 2040617 h 4081233"/>
                <a:gd name="connsiteX3" fmla="*/ 2040617 w 4081233"/>
                <a:gd name="connsiteY3" fmla="*/ 4081234 h 4081233"/>
                <a:gd name="connsiteX4" fmla="*/ 0 w 4081233"/>
                <a:gd name="connsiteY4" fmla="*/ 2040617 h 4081233"/>
                <a:gd name="connsiteX0" fmla="*/ 2040617 w 4081234"/>
                <a:gd name="connsiteY0" fmla="*/ 4081234 h 4172674"/>
                <a:gd name="connsiteX1" fmla="*/ 0 w 4081234"/>
                <a:gd name="connsiteY1" fmla="*/ 2040617 h 4172674"/>
                <a:gd name="connsiteX2" fmla="*/ 2040617 w 4081234"/>
                <a:gd name="connsiteY2" fmla="*/ 0 h 4172674"/>
                <a:gd name="connsiteX3" fmla="*/ 4081234 w 4081234"/>
                <a:gd name="connsiteY3" fmla="*/ 2040617 h 4172674"/>
                <a:gd name="connsiteX4" fmla="*/ 2132057 w 4081234"/>
                <a:gd name="connsiteY4" fmla="*/ 4172674 h 4172674"/>
                <a:gd name="connsiteX0" fmla="*/ 2040617 w 4081234"/>
                <a:gd name="connsiteY0" fmla="*/ 4081234 h 4081234"/>
                <a:gd name="connsiteX1" fmla="*/ 0 w 4081234"/>
                <a:gd name="connsiteY1" fmla="*/ 2040617 h 4081234"/>
                <a:gd name="connsiteX2" fmla="*/ 2040617 w 4081234"/>
                <a:gd name="connsiteY2" fmla="*/ 0 h 4081234"/>
                <a:gd name="connsiteX3" fmla="*/ 4081234 w 4081234"/>
                <a:gd name="connsiteY3" fmla="*/ 2040617 h 4081234"/>
                <a:gd name="connsiteX0" fmla="*/ 0 w 4081234"/>
                <a:gd name="connsiteY0" fmla="*/ 2040617 h 2040617"/>
                <a:gd name="connsiteX1" fmla="*/ 2040617 w 4081234"/>
                <a:gd name="connsiteY1" fmla="*/ 0 h 2040617"/>
                <a:gd name="connsiteX2" fmla="*/ 4081234 w 4081234"/>
                <a:gd name="connsiteY2" fmla="*/ 2040617 h 204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1234" h="2040617">
                  <a:moveTo>
                    <a:pt x="0" y="2040617"/>
                  </a:moveTo>
                  <a:cubicBezTo>
                    <a:pt x="0" y="913615"/>
                    <a:pt x="913615" y="0"/>
                    <a:pt x="2040617" y="0"/>
                  </a:cubicBezTo>
                  <a:cubicBezTo>
                    <a:pt x="3167619" y="0"/>
                    <a:pt x="4081234" y="913615"/>
                    <a:pt x="4081234" y="2040617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32" name="شكل بيضاوي 32">
              <a:extLst>
                <a:ext uri="{FF2B5EF4-FFF2-40B4-BE49-F238E27FC236}">
                  <a16:creationId xmlns:a16="http://schemas.microsoft.com/office/drawing/2014/main" id="{33DBDB26-6886-492A-A252-664FB2B4BEC2}"/>
                </a:ext>
              </a:extLst>
            </p:cNvPr>
            <p:cNvSpPr/>
            <p:nvPr/>
          </p:nvSpPr>
          <p:spPr>
            <a:xfrm>
              <a:off x="-2426243" y="2531238"/>
              <a:ext cx="266194" cy="266194"/>
            </a:xfrm>
            <a:prstGeom prst="ellipse">
              <a:avLst/>
            </a:prstGeom>
            <a:solidFill>
              <a:srgbClr val="EA5C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33" name="شكل بيضاوي 33">
              <a:extLst>
                <a:ext uri="{FF2B5EF4-FFF2-40B4-BE49-F238E27FC236}">
                  <a16:creationId xmlns:a16="http://schemas.microsoft.com/office/drawing/2014/main" id="{3D52C017-7BAF-406F-ACDF-EC2579B47D17}"/>
                </a:ext>
              </a:extLst>
            </p:cNvPr>
            <p:cNvSpPr/>
            <p:nvPr/>
          </p:nvSpPr>
          <p:spPr>
            <a:xfrm>
              <a:off x="-1589018" y="2531238"/>
              <a:ext cx="266194" cy="266194"/>
            </a:xfrm>
            <a:prstGeom prst="ellipse">
              <a:avLst/>
            </a:prstGeom>
            <a:solidFill>
              <a:srgbClr val="EA5C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</p:spTree>
    <p:extLst>
      <p:ext uri="{BB962C8B-B14F-4D97-AF65-F5344CB8AC3E}">
        <p14:creationId xmlns:p14="http://schemas.microsoft.com/office/powerpoint/2010/main" val="270463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60768 0.00949 " pathEditMode="relative" rAng="0" ptsTypes="AA">
                                      <p:cBhvr>
                                        <p:cTn id="2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110072-6277-446D-B550-97542237BAE7}"/>
              </a:ext>
            </a:extLst>
          </p:cNvPr>
          <p:cNvSpPr/>
          <p:nvPr/>
        </p:nvSpPr>
        <p:spPr>
          <a:xfrm>
            <a:off x="606981" y="461122"/>
            <a:ext cx="10933490" cy="598994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0C157-9530-43A5-92DE-687BF41727EE}"/>
              </a:ext>
            </a:extLst>
          </p:cNvPr>
          <p:cNvSpPr txBox="1"/>
          <p:nvPr/>
        </p:nvSpPr>
        <p:spPr>
          <a:xfrm>
            <a:off x="7828001" y="522582"/>
            <a:ext cx="3756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u="sng" dirty="0">
                <a:solidFill>
                  <a:srgbClr val="C00000"/>
                </a:solidFill>
                <a:cs typeface="(AH) Manal Black" pitchFamily="2" charset="-78"/>
              </a:rPr>
              <a:t>* </a:t>
            </a:r>
            <a:r>
              <a:rPr lang="ar-BH" sz="3200" u="sng" dirty="0">
                <a:cs typeface="(AH) Manal Black" pitchFamily="2" charset="-78"/>
              </a:rPr>
              <a:t>أهداف درس اليوم:</a:t>
            </a:r>
            <a:endParaRPr lang="en-US" sz="32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54003-5684-466F-A396-FE5B31F86EED}"/>
              </a:ext>
            </a:extLst>
          </p:cNvPr>
          <p:cNvSpPr txBox="1"/>
          <p:nvPr/>
        </p:nvSpPr>
        <p:spPr>
          <a:xfrm>
            <a:off x="3991267" y="116891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 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7DC645-47CD-4249-9F8A-62AD65970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3" y="2355546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C083C322-0667-45D1-AC9D-00F7EFEFE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1" y="418783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C6000D73-2EB5-42A4-BCD2-1351DED1BAB2}"/>
              </a:ext>
            </a:extLst>
          </p:cNvPr>
          <p:cNvGraphicFramePr>
            <a:graphicFrameLocks noGrp="1"/>
          </p:cNvGraphicFramePr>
          <p:nvPr/>
        </p:nvGraphicFramePr>
        <p:xfrm>
          <a:off x="595026" y="418782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7A6A6FC-B770-4355-867A-7A6E2522B392}"/>
              </a:ext>
            </a:extLst>
          </p:cNvPr>
          <p:cNvSpPr txBox="1"/>
          <p:nvPr/>
        </p:nvSpPr>
        <p:spPr>
          <a:xfrm>
            <a:off x="1952156" y="2563496"/>
            <a:ext cx="851969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4000" dirty="0">
                <a:solidFill>
                  <a:srgbClr val="C00000"/>
                </a:solidFill>
                <a:cs typeface="(AH) Manal Black" pitchFamily="2" charset="-78"/>
              </a:rPr>
              <a:t>ن</a:t>
            </a: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وا</a:t>
            </a:r>
            <a:r>
              <a:rPr lang="ar-AE" sz="4000" dirty="0">
                <a:solidFill>
                  <a:srgbClr val="C00000"/>
                </a:solidFill>
                <a:cs typeface="(AH) Manal Black" pitchFamily="2" charset="-78"/>
              </a:rPr>
              <a:t>تج التعلم </a:t>
            </a:r>
            <a:endParaRPr lang="ar-SA" sz="4000" dirty="0">
              <a:solidFill>
                <a:srgbClr val="C00000"/>
              </a:solidFill>
              <a:cs typeface="(AH) Manal Black" pitchFamily="2" charset="-78"/>
            </a:endParaRPr>
          </a:p>
          <a:p>
            <a:r>
              <a:rPr lang="ar-SA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(AH) Manal Black" pitchFamily="2" charset="-78"/>
              </a:rPr>
              <a:t>- يُجيبُ عَنْ أَسْئِلَةٍ تُظْهِرُ فَهْمَهُ لِلْفِكَرِ الرَّئيسَةِ وَالفِكَرِ الفَرْعِيَّةِ مُسْتَعينًا بِالنَّصِّ.</a:t>
            </a:r>
          </a:p>
          <a:p>
            <a:r>
              <a:rPr lang="ar-AE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- يَصِفُ الشَّخْصِيّاتِ الرَّئيسَةَ في القِصَّةِ، أَوِ الحِكايَةِ الرَّمْزِيَّةِ، أَوِ الحِكايَةِ الخُرافِيَّةِ. </a:t>
            </a:r>
            <a:endParaRPr lang="ar-AE" sz="3200" b="1" kern="0" dirty="0">
              <a:ln/>
              <a:solidFill>
                <a:srgbClr val="002060"/>
              </a:solidFill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2372807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196805-FC1E-4D54-A00C-F84C0D83B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5" y="2974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CCC916B2-F6E1-4293-822D-9AEE0555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6" y="427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Table 38">
            <a:extLst>
              <a:ext uri="{FF2B5EF4-FFF2-40B4-BE49-F238E27FC236}">
                <a16:creationId xmlns:a16="http://schemas.microsoft.com/office/drawing/2014/main" id="{BA096297-B7DE-4419-B69E-5BD20DADAE89}"/>
              </a:ext>
            </a:extLst>
          </p:cNvPr>
          <p:cNvGraphicFramePr>
            <a:graphicFrameLocks noGrp="1"/>
          </p:cNvGraphicFramePr>
          <p:nvPr/>
        </p:nvGraphicFramePr>
        <p:xfrm>
          <a:off x="565205" y="427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F0A9C96-DD9A-252E-FC63-58FF8D5A4F70}"/>
              </a:ext>
            </a:extLst>
          </p:cNvPr>
          <p:cNvSpPr/>
          <p:nvPr/>
        </p:nvSpPr>
        <p:spPr>
          <a:xfrm>
            <a:off x="9210215" y="427000"/>
            <a:ext cx="298178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ctr" rtl="1">
              <a:buFont typeface="Wingdings" pitchFamily="2" charset="2"/>
              <a:buChar char="ü"/>
            </a:pPr>
            <a:r>
              <a:rPr lang="ar-AE" sz="3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أوجد الاختلاف بين الصورتين 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3" name="Picture 2" descr="A group of animals in a field&#10;&#10;Description automatically generated">
            <a:extLst>
              <a:ext uri="{FF2B5EF4-FFF2-40B4-BE49-F238E27FC236}">
                <a16:creationId xmlns:a16="http://schemas.microsoft.com/office/drawing/2014/main" id="{A0C5BDE6-B0A2-397E-9C7D-4C7D4B87F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054" y="0"/>
            <a:ext cx="6771190" cy="67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28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196805-FC1E-4D54-A00C-F84C0D83B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0" y="3527158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CCC916B2-F6E1-4293-822D-9AEE0555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6" y="427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Table 38">
            <a:extLst>
              <a:ext uri="{FF2B5EF4-FFF2-40B4-BE49-F238E27FC236}">
                <a16:creationId xmlns:a16="http://schemas.microsoft.com/office/drawing/2014/main" id="{BA096297-B7DE-4419-B69E-5BD20DADAE89}"/>
              </a:ext>
            </a:extLst>
          </p:cNvPr>
          <p:cNvGraphicFramePr>
            <a:graphicFrameLocks noGrp="1"/>
          </p:cNvGraphicFramePr>
          <p:nvPr/>
        </p:nvGraphicFramePr>
        <p:xfrm>
          <a:off x="500309" y="427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BA7C4F3-F30B-22FE-400D-A9B3B88105FE}"/>
              </a:ext>
            </a:extLst>
          </p:cNvPr>
          <p:cNvSpPr txBox="1"/>
          <p:nvPr/>
        </p:nvSpPr>
        <p:spPr>
          <a:xfrm>
            <a:off x="7888690" y="208160"/>
            <a:ext cx="40829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defTabSz="914400" rtl="1" eaLnBrk="1" latinLnBrk="0" hangingPunct="1">
              <a:buFont typeface="Arial" panose="020B0604020202020204" pitchFamily="34" charset="0"/>
              <a:buChar char="•"/>
            </a:pPr>
            <a:r>
              <a:rPr lang="ar-SA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نفتح كتاب النشاط </a:t>
            </a:r>
            <a:endParaRPr lang="en-AE" sz="4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5C6934-C207-4D22-1BC9-2283A29DBFED}"/>
              </a:ext>
            </a:extLst>
          </p:cNvPr>
          <p:cNvSpPr txBox="1"/>
          <p:nvPr/>
        </p:nvSpPr>
        <p:spPr>
          <a:xfrm>
            <a:off x="8901852" y="2180731"/>
            <a:ext cx="2056670" cy="76944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</a:t>
            </a:r>
            <a:r>
              <a:rPr lang="ar-AE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EC0EE3CE-244C-C904-31DE-0709F3B12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450" y="0"/>
            <a:ext cx="5393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72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2EEB7B-11FE-46A1-998B-EDFE4E87C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4" y="4132162"/>
            <a:ext cx="608157" cy="352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 picture containing person&#10;&#10;Description automatically generated">
            <a:extLst>
              <a:ext uri="{FF2B5EF4-FFF2-40B4-BE49-F238E27FC236}">
                <a16:creationId xmlns:a16="http://schemas.microsoft.com/office/drawing/2014/main" id="{3D034AD0-BAD6-4C8B-944E-13BB11D21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6" y="461122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C6907F77-7434-4F6B-9191-0D5836583A80}"/>
              </a:ext>
            </a:extLst>
          </p:cNvPr>
          <p:cNvGraphicFramePr>
            <a:graphicFrameLocks noGrp="1"/>
          </p:cNvGraphicFramePr>
          <p:nvPr/>
        </p:nvGraphicFramePr>
        <p:xfrm>
          <a:off x="484315" y="46112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" name="Content Placeholder 4" descr="Diagram, text, letter&#10;&#10;Description automatically generated">
            <a:extLst>
              <a:ext uri="{FF2B5EF4-FFF2-40B4-BE49-F238E27FC236}">
                <a16:creationId xmlns:a16="http://schemas.microsoft.com/office/drawing/2014/main" id="{B18E1B88-872B-7D5E-FB6E-3034F7865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33" r="2532" b="2136"/>
          <a:stretch/>
        </p:blipFill>
        <p:spPr>
          <a:xfrm>
            <a:off x="1463040" y="227329"/>
            <a:ext cx="10728960" cy="575157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B8B3699-8752-EF92-F7B1-09289BF13B14}"/>
              </a:ext>
            </a:extLst>
          </p:cNvPr>
          <p:cNvSpPr/>
          <p:nvPr/>
        </p:nvSpPr>
        <p:spPr>
          <a:xfrm>
            <a:off x="2737216" y="3339168"/>
            <a:ext cx="599440" cy="6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D4BFCA4-E5C4-0F5D-0476-9BFA273ECE47}"/>
              </a:ext>
            </a:extLst>
          </p:cNvPr>
          <p:cNvSpPr/>
          <p:nvPr/>
        </p:nvSpPr>
        <p:spPr>
          <a:xfrm>
            <a:off x="1775573" y="1290023"/>
            <a:ext cx="742951" cy="799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129B5D-5471-B237-6E0B-D232D69B1191}"/>
              </a:ext>
            </a:extLst>
          </p:cNvPr>
          <p:cNvSpPr/>
          <p:nvPr/>
        </p:nvSpPr>
        <p:spPr>
          <a:xfrm>
            <a:off x="3909807" y="2079322"/>
            <a:ext cx="599440" cy="6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08AF74-DAA7-611B-1533-4DC39A2285AC}"/>
              </a:ext>
            </a:extLst>
          </p:cNvPr>
          <p:cNvSpPr/>
          <p:nvPr/>
        </p:nvSpPr>
        <p:spPr>
          <a:xfrm>
            <a:off x="2257474" y="2699086"/>
            <a:ext cx="599440" cy="6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E2BE96-DD08-85A3-B53A-EF5699711BCB}"/>
              </a:ext>
            </a:extLst>
          </p:cNvPr>
          <p:cNvSpPr/>
          <p:nvPr/>
        </p:nvSpPr>
        <p:spPr>
          <a:xfrm>
            <a:off x="8192178" y="5055575"/>
            <a:ext cx="1130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سَفَرٌ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D2F527-1884-8139-EB63-8F3E0DF9348C}"/>
              </a:ext>
            </a:extLst>
          </p:cNvPr>
          <p:cNvSpPr/>
          <p:nvPr/>
        </p:nvSpPr>
        <p:spPr>
          <a:xfrm>
            <a:off x="6062620" y="5143574"/>
            <a:ext cx="1268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سَحَرٌ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8B788F-4E7B-3ED1-A8A9-943B7E74AE30}"/>
              </a:ext>
            </a:extLst>
          </p:cNvPr>
          <p:cNvSpPr/>
          <p:nvPr/>
        </p:nvSpPr>
        <p:spPr>
          <a:xfrm>
            <a:off x="4071481" y="5066445"/>
            <a:ext cx="1192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سَمَرٌ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30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2EEB7B-11FE-46A1-998B-EDFE4E87C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4" y="4132162"/>
            <a:ext cx="608157" cy="352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 picture containing person&#10;&#10;Description automatically generated">
            <a:extLst>
              <a:ext uri="{FF2B5EF4-FFF2-40B4-BE49-F238E27FC236}">
                <a16:creationId xmlns:a16="http://schemas.microsoft.com/office/drawing/2014/main" id="{3D034AD0-BAD6-4C8B-944E-13BB11D21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6" y="461122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C6907F77-7434-4F6B-9191-0D5836583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545928"/>
              </p:ext>
            </p:extLst>
          </p:nvPr>
        </p:nvGraphicFramePr>
        <p:xfrm>
          <a:off x="484315" y="46112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8E07743-361A-51C2-D111-E637A1BEF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88" t="3152" r="3371" b="81554"/>
          <a:stretch/>
        </p:blipFill>
        <p:spPr>
          <a:xfrm>
            <a:off x="1974776" y="698296"/>
            <a:ext cx="9248288" cy="10394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86E9D1-C5D6-5693-5E3A-89F413A38D0E}"/>
              </a:ext>
            </a:extLst>
          </p:cNvPr>
          <p:cNvSpPr/>
          <p:nvPr/>
        </p:nvSpPr>
        <p:spPr>
          <a:xfrm>
            <a:off x="7233830" y="4512935"/>
            <a:ext cx="1869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حَشَراتٌ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9EEC1B-AD8D-4675-6C80-66966A85EE80}"/>
              </a:ext>
            </a:extLst>
          </p:cNvPr>
          <p:cNvSpPr/>
          <p:nvPr/>
        </p:nvSpPr>
        <p:spPr>
          <a:xfrm>
            <a:off x="3831257" y="4500296"/>
            <a:ext cx="19720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نَحْلَةٌ = 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BC8A1-E896-D767-5403-6F4A2614B728}"/>
              </a:ext>
            </a:extLst>
          </p:cNvPr>
          <p:cNvSpPr/>
          <p:nvPr/>
        </p:nvSpPr>
        <p:spPr>
          <a:xfrm>
            <a:off x="9111795" y="4561735"/>
            <a:ext cx="2294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حَشَرَةٌ = 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3D4465-B65F-C6D0-1663-FD8A7F40DCE6}"/>
              </a:ext>
            </a:extLst>
          </p:cNvPr>
          <p:cNvSpPr/>
          <p:nvPr/>
        </p:nvSpPr>
        <p:spPr>
          <a:xfrm>
            <a:off x="7496871" y="2417084"/>
            <a:ext cx="3623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حِكايَةٌ - حِكاياتٌ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8328A4-C1AC-01B8-FE33-36A06317B379}"/>
              </a:ext>
            </a:extLst>
          </p:cNvPr>
          <p:cNvSpPr/>
          <p:nvPr/>
        </p:nvSpPr>
        <p:spPr>
          <a:xfrm>
            <a:off x="3556825" y="2424082"/>
            <a:ext cx="2361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حَيَوانٌ = 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EAED5D-73FD-60E9-EFE5-50A532EB3E0F}"/>
              </a:ext>
            </a:extLst>
          </p:cNvPr>
          <p:cNvSpPr/>
          <p:nvPr/>
        </p:nvSpPr>
        <p:spPr>
          <a:xfrm>
            <a:off x="1214366" y="2417084"/>
            <a:ext cx="1997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حَيَواناتٌ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BAA4D0-D839-9C21-4E80-D2959944885D}"/>
              </a:ext>
            </a:extLst>
          </p:cNvPr>
          <p:cNvSpPr/>
          <p:nvPr/>
        </p:nvSpPr>
        <p:spPr>
          <a:xfrm>
            <a:off x="1576123" y="4375700"/>
            <a:ext cx="15600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نَحْلاتٌ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909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3358</TotalTime>
  <Words>662</Words>
  <Application>Microsoft Macintosh PowerPoint</Application>
  <PresentationFormat>Widescreen</PresentationFormat>
  <Paragraphs>299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Cairo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Tw Cen MT</vt:lpstr>
      <vt:lpstr>Twinkl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Yasmen Ali Al Derei</cp:lastModifiedBy>
  <cp:revision>67</cp:revision>
  <dcterms:created xsi:type="dcterms:W3CDTF">2021-09-25T12:23:03Z</dcterms:created>
  <dcterms:modified xsi:type="dcterms:W3CDTF">2023-09-17T15:27:14Z</dcterms:modified>
</cp:coreProperties>
</file>